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av" ContentType="audio/x-wav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59" r:id="rId1"/>
    <p:sldMasterId id="2147483661" r:id="rId2"/>
  </p:sldMasterIdLst>
  <p:notesMasterIdLst>
    <p:notesMasterId r:id="rId14"/>
  </p:notesMasterIdLst>
  <p:sldIdLst>
    <p:sldId id="813" r:id="rId3"/>
    <p:sldId id="815" r:id="rId4"/>
    <p:sldId id="826" r:id="rId5"/>
    <p:sldId id="827" r:id="rId6"/>
    <p:sldId id="825" r:id="rId7"/>
    <p:sldId id="814" r:id="rId8"/>
    <p:sldId id="816" r:id="rId9"/>
    <p:sldId id="817" r:id="rId10"/>
    <p:sldId id="818" r:id="rId11"/>
    <p:sldId id="821" r:id="rId12"/>
    <p:sldId id="744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60" userDrawn="1">
          <p15:clr>
            <a:srgbClr val="A4A3A4"/>
          </p15:clr>
        </p15:guide>
        <p15:guide id="2" pos="2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D87E"/>
    <a:srgbClr val="868686"/>
    <a:srgbClr val="1AA3FC"/>
    <a:srgbClr val="ED62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E6EE5-12A7-48DE-8719-3527FDE2E762}">
  <a:tblStyle styleId="{906E6EE5-12A7-48DE-8719-3527FDE2E76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A1BF261-77C4-4AA7-961F-306B87D9986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63" autoAdjust="0"/>
    <p:restoredTop sz="70380" autoAdjust="0"/>
  </p:normalViewPr>
  <p:slideViewPr>
    <p:cSldViewPr snapToGrid="0" showGuides="1">
      <p:cViewPr varScale="1">
        <p:scale>
          <a:sx n="91" d="100"/>
          <a:sy n="91" d="100"/>
        </p:scale>
        <p:origin x="744" y="56"/>
      </p:cViewPr>
      <p:guideLst>
        <p:guide orient="horz" pos="1860"/>
        <p:guide pos="2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632922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 smtClean="0"/>
              <a:t>再過程中會用到的</a:t>
            </a:r>
            <a:r>
              <a:rPr lang="en-US" altLang="zh-TW" dirty="0" smtClean="0"/>
              <a:t>package</a:t>
            </a:r>
            <a:r>
              <a:rPr lang="zh-TW" altLang="en-US" dirty="0" smtClean="0"/>
              <a:t> 有這些 包括基本的</a:t>
            </a:r>
            <a:r>
              <a:rPr lang="en-US" altLang="zh-TW" dirty="0" smtClean="0"/>
              <a:t>pandas</a:t>
            </a:r>
            <a:r>
              <a:rPr lang="en-US" altLang="zh-TW" baseline="0" dirty="0" smtClean="0"/>
              <a:t> </a:t>
            </a:r>
            <a:r>
              <a:rPr lang="en-US" altLang="zh-TW" baseline="0" dirty="0" err="1" smtClean="0"/>
              <a:t>Numpy</a:t>
            </a:r>
            <a:r>
              <a:rPr lang="zh-TW" altLang="en-US" dirty="0" smtClean="0"/>
              <a:t>主要處理語音的</a:t>
            </a:r>
            <a:r>
              <a:rPr lang="en-US" altLang="zh-TW" dirty="0" smtClean="0"/>
              <a:t>package</a:t>
            </a:r>
            <a:r>
              <a:rPr lang="zh-TW" altLang="en-US" dirty="0" smtClean="0"/>
              <a:t>是 </a:t>
            </a:r>
            <a:r>
              <a:rPr lang="en-US" altLang="zh-TW" dirty="0" err="1" smtClean="0"/>
              <a:t>librosa</a:t>
            </a:r>
            <a:r>
              <a:rPr lang="zh-TW" altLang="en-US" dirty="0" smtClean="0"/>
              <a:t> </a:t>
            </a:r>
            <a:r>
              <a:rPr lang="zh-TW" altLang="en-US" baseline="0" dirty="0" smtClean="0"/>
              <a:t>還有畫圖的</a:t>
            </a:r>
            <a:r>
              <a:rPr lang="en-US" altLang="zh-TW" baseline="0" dirty="0" err="1" smtClean="0"/>
              <a:t>seaborn</a:t>
            </a:r>
            <a:r>
              <a:rPr lang="en-US" altLang="zh-TW" baseline="0" dirty="0" smtClean="0"/>
              <a:t> </a:t>
            </a:r>
            <a:r>
              <a:rPr lang="en-US" altLang="zh-TW" baseline="0" dirty="0" err="1" smtClean="0"/>
              <a:t>matplorlib</a:t>
            </a:r>
            <a:r>
              <a:rPr lang="zh-TW" altLang="en-US" baseline="0" dirty="0" smtClean="0"/>
              <a:t> 還有整體架構在</a:t>
            </a:r>
            <a:r>
              <a:rPr lang="en-US" altLang="zh-TW" baseline="0" dirty="0" err="1" smtClean="0"/>
              <a:t>Tensorflow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及</a:t>
            </a:r>
            <a:r>
              <a:rPr lang="en-US" altLang="zh-TW" baseline="0" dirty="0" err="1" smtClean="0"/>
              <a:t>keras</a:t>
            </a:r>
            <a:r>
              <a:rPr lang="zh-TW" altLang="en-US" baseline="0" dirty="0" smtClean="0"/>
              <a:t>底下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512757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4485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TW" altLang="en-US" dirty="0" smtClean="0"/>
              <a:t>一開始先將四個資料及讀進 並且利用檔名來判斷每個檔案的</a:t>
            </a:r>
            <a:r>
              <a:rPr lang="en-US" altLang="zh-TW" dirty="0" smtClean="0"/>
              <a:t>label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1024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TW" altLang="en-US" dirty="0" smtClean="0"/>
              <a:t>這裡總共有</a:t>
            </a:r>
            <a:r>
              <a:rPr lang="en-US" altLang="zh-TW" dirty="0" smtClean="0"/>
              <a:t>8</a:t>
            </a:r>
            <a:r>
              <a:rPr lang="zh-TW" altLang="en-US" dirty="0" smtClean="0"/>
              <a:t>種情緒 分別是 中性 冷靜 開心 難過 生氣 害怕 厭惡 驚訝，冷靜和驚訝的數量比較少 其他種的數量大約都有快</a:t>
            </a:r>
            <a:r>
              <a:rPr lang="en-US" altLang="zh-TW" dirty="0" smtClean="0"/>
              <a:t>2000</a:t>
            </a:r>
          </a:p>
        </p:txBody>
      </p:sp>
    </p:spTree>
    <p:extLst>
      <p:ext uri="{BB962C8B-B14F-4D97-AF65-F5344CB8AC3E}">
        <p14:creationId xmlns:p14="http://schemas.microsoft.com/office/powerpoint/2010/main" val="3164819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TW" altLang="en-US" dirty="0" smtClean="0"/>
              <a:t>在特徵提取的部分 對每個音檔都去做特徵的增加</a:t>
            </a:r>
            <a:endParaRPr lang="en-US" altLang="zh-TW" dirty="0" smtClean="0"/>
          </a:p>
          <a:p>
            <a:pPr marL="139700" indent="0">
              <a:buNone/>
            </a:pPr>
            <a:r>
              <a:rPr lang="en-US" altLang="zh-TW" dirty="0" smtClean="0"/>
              <a:t>Noise </a:t>
            </a:r>
            <a:r>
              <a:rPr lang="zh-TW" altLang="en-US" dirty="0" smtClean="0"/>
              <a:t>增加噪音</a:t>
            </a:r>
            <a:endParaRPr lang="en-US" altLang="zh-TW" dirty="0" smtClean="0"/>
          </a:p>
          <a:p>
            <a:pPr marL="139700" indent="0">
              <a:buNone/>
            </a:pPr>
            <a:r>
              <a:rPr lang="en-US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Stretch </a:t>
            </a:r>
            <a:r>
              <a:rPr lang="zh-TW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按固定速率對音頻系列進行時間拉伸</a:t>
            </a:r>
            <a:endParaRPr lang="en-US" altLang="zh-TW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39700" indent="0">
              <a:buNone/>
            </a:pPr>
            <a:r>
              <a:rPr lang="en-US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Shift the pitch of a waveform </a:t>
            </a:r>
            <a:r>
              <a:rPr lang="zh-TW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改變波形的音高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1567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在特徵提取的時候</a:t>
            </a:r>
            <a:endParaRPr lang="en-US" altLang="zh-TW" dirty="0" smtClean="0"/>
          </a:p>
          <a:p>
            <a:r>
              <a:rPr lang="zh-TW" altLang="en-US" dirty="0" smtClean="0"/>
              <a:t>會對每個檔案產生</a:t>
            </a:r>
            <a:r>
              <a:rPr lang="en-US" altLang="zh-TW" dirty="0" smtClean="0"/>
              <a:t>3</a:t>
            </a:r>
            <a:r>
              <a:rPr lang="zh-TW" altLang="en-US" dirty="0" smtClean="0"/>
              <a:t>種增強效果</a:t>
            </a:r>
            <a:endParaRPr lang="en-US" altLang="zh-TW" dirty="0" smtClean="0"/>
          </a:p>
          <a:p>
            <a:r>
              <a:rPr lang="zh-TW" altLang="en-US" dirty="0" smtClean="0"/>
              <a:t>第一種是沒有調整的</a:t>
            </a:r>
            <a:endParaRPr lang="en-US" altLang="zh-TW" dirty="0" smtClean="0"/>
          </a:p>
          <a:p>
            <a:r>
              <a:rPr lang="zh-TW" altLang="en-US" dirty="0" smtClean="0"/>
              <a:t>第</a:t>
            </a:r>
            <a:r>
              <a:rPr lang="en-US" altLang="zh-TW" dirty="0" smtClean="0"/>
              <a:t>2</a:t>
            </a:r>
            <a:r>
              <a:rPr lang="zh-TW" altLang="en-US" dirty="0" smtClean="0"/>
              <a:t>種是增加噪音</a:t>
            </a:r>
            <a:endParaRPr lang="en-US" altLang="zh-TW" dirty="0" smtClean="0"/>
          </a:p>
          <a:p>
            <a:r>
              <a:rPr lang="zh-TW" altLang="en-US" dirty="0" smtClean="0"/>
              <a:t>第三種是 拉長時間跟調整波型</a:t>
            </a:r>
            <a:endParaRPr lang="en-US" altLang="zh-TW" dirty="0" smtClean="0"/>
          </a:p>
          <a:p>
            <a:r>
              <a:rPr lang="zh-TW" altLang="en-US" dirty="0" smtClean="0"/>
              <a:t>所以最後會有</a:t>
            </a:r>
            <a:r>
              <a:rPr lang="en-US" altLang="zh-TW" dirty="0" smtClean="0"/>
              <a:t>3</a:t>
            </a:r>
            <a:r>
              <a:rPr lang="zh-TW" altLang="en-US" dirty="0" smtClean="0"/>
              <a:t>倍的樣本數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2779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TW" altLang="en-US" dirty="0" smtClean="0"/>
              <a:t>建立</a:t>
            </a:r>
            <a:r>
              <a:rPr lang="en-US" altLang="zh-TW" dirty="0" smtClean="0"/>
              <a:t>model</a:t>
            </a:r>
            <a:r>
              <a:rPr lang="zh-TW" altLang="en-US" dirty="0" smtClean="0"/>
              <a:t>的部分 用了</a:t>
            </a:r>
            <a:r>
              <a:rPr lang="en-US" altLang="zh-TW" dirty="0" smtClean="0"/>
              <a:t>3</a:t>
            </a:r>
            <a:r>
              <a:rPr lang="zh-TW" altLang="en-US" dirty="0" smtClean="0"/>
              <a:t>層一維的</a:t>
            </a:r>
            <a:r>
              <a:rPr lang="en-US" altLang="zh-TW" dirty="0" smtClean="0"/>
              <a:t>convolution </a:t>
            </a:r>
            <a:r>
              <a:rPr lang="zh-TW" altLang="en-US" dirty="0" smtClean="0"/>
              <a:t>和</a:t>
            </a:r>
            <a:r>
              <a:rPr lang="en-US" altLang="zh-TW" dirty="0" smtClean="0"/>
              <a:t>max</a:t>
            </a:r>
            <a:r>
              <a:rPr lang="zh-TW" altLang="en-US" dirty="0" smtClean="0"/>
              <a:t> </a:t>
            </a:r>
            <a:r>
              <a:rPr lang="en-US" altLang="zh-TW" dirty="0" smtClean="0"/>
              <a:t>pooling layer </a:t>
            </a:r>
            <a:r>
              <a:rPr lang="zh-TW" altLang="en-US" dirty="0" smtClean="0"/>
              <a:t>之後 一層</a:t>
            </a:r>
            <a:r>
              <a:rPr lang="en-US" altLang="zh-TW" dirty="0" smtClean="0"/>
              <a:t>drop</a:t>
            </a:r>
            <a:r>
              <a:rPr lang="zh-TW" altLang="en-US" dirty="0" smtClean="0"/>
              <a:t> </a:t>
            </a:r>
            <a:r>
              <a:rPr lang="en-US" altLang="zh-TW" dirty="0" smtClean="0"/>
              <a:t>out</a:t>
            </a:r>
            <a:r>
              <a:rPr lang="zh-TW" altLang="en-US" dirty="0" smtClean="0"/>
              <a:t> 再接一次</a:t>
            </a:r>
            <a:r>
              <a:rPr lang="en-US" altLang="zh-TW" dirty="0" smtClean="0"/>
              <a:t>convolution </a:t>
            </a:r>
            <a:r>
              <a:rPr lang="zh-TW" altLang="en-US" dirty="0" smtClean="0"/>
              <a:t>和</a:t>
            </a:r>
            <a:r>
              <a:rPr lang="en-US" altLang="zh-TW" dirty="0" smtClean="0"/>
              <a:t>max</a:t>
            </a:r>
            <a:r>
              <a:rPr lang="zh-TW" altLang="en-US" dirty="0" smtClean="0"/>
              <a:t> </a:t>
            </a:r>
            <a:r>
              <a:rPr lang="en-US" altLang="zh-TW" dirty="0" smtClean="0"/>
              <a:t>pooling</a:t>
            </a:r>
            <a:r>
              <a:rPr lang="zh-TW" altLang="en-US" dirty="0" smtClean="0"/>
              <a:t>  </a:t>
            </a:r>
            <a:endParaRPr lang="en-US" altLang="zh-TW" dirty="0" smtClean="0"/>
          </a:p>
          <a:p>
            <a:pPr marL="139700" indent="0">
              <a:buNone/>
            </a:pPr>
            <a:r>
              <a:rPr lang="en-US" altLang="zh-TW" dirty="0" smtClean="0"/>
              <a:t>Activation</a:t>
            </a:r>
            <a:r>
              <a:rPr lang="en-US" altLang="zh-TW" baseline="0" dirty="0" smtClean="0"/>
              <a:t> function </a:t>
            </a:r>
            <a:r>
              <a:rPr lang="zh-TW" altLang="en-US" baseline="0" dirty="0" smtClean="0"/>
              <a:t>都是用</a:t>
            </a:r>
            <a:r>
              <a:rPr lang="en-US" altLang="zh-TW" baseline="0" dirty="0" err="1" smtClean="0"/>
              <a:t>relu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最後總共用到五十五萬左右的參數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9896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TW" altLang="en-US" dirty="0" smtClean="0"/>
              <a:t>再模型訓練的部分 </a:t>
            </a:r>
            <a:r>
              <a:rPr lang="en-US" altLang="zh-TW" dirty="0" smtClean="0"/>
              <a:t>epochs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設為兩百 因為資料量很大 所以整體訓練的時間很長 全部跑完大概需要</a:t>
            </a:r>
            <a:r>
              <a:rPr lang="en-US" altLang="zh-TW" baseline="0" dirty="0" smtClean="0"/>
              <a:t>9</a:t>
            </a:r>
            <a:r>
              <a:rPr lang="zh-TW" altLang="en-US" baseline="0" dirty="0" smtClean="0"/>
              <a:t>到</a:t>
            </a:r>
            <a:r>
              <a:rPr lang="en-US" altLang="zh-TW" baseline="0" dirty="0" smtClean="0"/>
              <a:t>10</a:t>
            </a:r>
            <a:r>
              <a:rPr lang="zh-TW" altLang="en-US" baseline="0" dirty="0" smtClean="0"/>
              <a:t>個小時</a:t>
            </a:r>
            <a:endParaRPr lang="en-US" altLang="zh-TW" baseline="0" dirty="0" smtClean="0"/>
          </a:p>
          <a:p>
            <a:pPr marL="139700" indent="0">
              <a:buNone/>
            </a:pPr>
            <a:r>
              <a:rPr lang="zh-TW" altLang="en-US" dirty="0" smtClean="0"/>
              <a:t>可以看到 大概在</a:t>
            </a:r>
            <a:r>
              <a:rPr lang="en-US" altLang="zh-TW" dirty="0" smtClean="0"/>
              <a:t>75</a:t>
            </a:r>
            <a:r>
              <a:rPr lang="zh-TW" altLang="en-US" dirty="0" smtClean="0"/>
              <a:t>左右之後 模型的變動就不大了 所以設在</a:t>
            </a:r>
            <a:r>
              <a:rPr lang="en-US" altLang="zh-TW" dirty="0" smtClean="0"/>
              <a:t>75</a:t>
            </a:r>
            <a:r>
              <a:rPr lang="zh-TW" altLang="en-US" dirty="0" smtClean="0"/>
              <a:t>可能會比較適合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9483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這是整體的</a:t>
            </a:r>
            <a:r>
              <a:rPr lang="en-US" altLang="zh-TW" dirty="0" smtClean="0"/>
              <a:t>confusion</a:t>
            </a:r>
            <a:r>
              <a:rPr lang="en-US" altLang="zh-TW" baseline="0" dirty="0" smtClean="0"/>
              <a:t> matrix </a:t>
            </a:r>
            <a:r>
              <a:rPr lang="zh-TW" altLang="en-US" baseline="0" dirty="0" smtClean="0"/>
              <a:t>左邊是預測出來的數量 右邊是以小數的形式呈現 在樣本數偏少的 冷靜 還有驚訝的情緒預測是最準的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732253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最後看到模型的表現 整體的準確度 只有百分之六十七 表現得不是很好 在預測 厭惡  開心 中性 這三種情緒的準確度都只有六成左右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9045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userDrawn="1">
  <p:cSld name="1_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7300CD1-C72F-42AA-A0B5-F96D8B47F5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71440"/>
            <a:ext cx="9158764" cy="521494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5313491F-1979-41FE-8FE0-E0CDDB73B9A1}"/>
              </a:ext>
            </a:extLst>
          </p:cNvPr>
          <p:cNvSpPr txBox="1"/>
          <p:nvPr userDrawn="1"/>
        </p:nvSpPr>
        <p:spPr>
          <a:xfrm>
            <a:off x="8649514" y="4841094"/>
            <a:ext cx="423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8DDDE7C-30E5-428D-B1FD-998E3F3B21E8}" type="slidenum">
              <a:rPr lang="zh-TW" altLang="en-US" sz="1200" smtClean="0">
                <a:latin typeface="+mj-lt"/>
                <a:cs typeface="Times New Roman" panose="02020603050405020304" pitchFamily="18" charset="0"/>
              </a:rPr>
              <a:t>‹#›</a:t>
            </a:fld>
            <a:endParaRPr lang="zh-TW" altLang="en-US" sz="120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773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userDrawn="1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FD3B5CE7-0577-4A05-B7A7-CD662F8FB591}"/>
              </a:ext>
            </a:extLst>
          </p:cNvPr>
          <p:cNvSpPr txBox="1"/>
          <p:nvPr userDrawn="1"/>
        </p:nvSpPr>
        <p:spPr>
          <a:xfrm>
            <a:off x="8649514" y="4841094"/>
            <a:ext cx="4235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8DDDE7C-30E5-428D-B1FD-998E3F3B21E8}" type="slidenum">
              <a:rPr lang="zh-TW" altLang="en-US" sz="1050" smtClean="0">
                <a:latin typeface="+mj-lt"/>
                <a:cs typeface="Times New Roman" panose="02020603050405020304" pitchFamily="18" charset="0"/>
              </a:rPr>
              <a:t>‹#›</a:t>
            </a:fld>
            <a:endParaRPr lang="zh-TW" altLang="en-US" sz="105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232321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0AE916FC-F7F7-4A0E-8DF3-0004CE30A839}"/>
              </a:ext>
            </a:extLst>
          </p:cNvPr>
          <p:cNvSpPr txBox="1"/>
          <p:nvPr userDrawn="1"/>
        </p:nvSpPr>
        <p:spPr>
          <a:xfrm>
            <a:off x="8649514" y="4841094"/>
            <a:ext cx="4235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8DDDE7C-30E5-428D-B1FD-998E3F3B21E8}" type="slidenum">
              <a:rPr lang="zh-TW" altLang="en-US" sz="1050" smtClean="0">
                <a:latin typeface="+mj-lt"/>
                <a:cs typeface="Times New Roman" panose="02020603050405020304" pitchFamily="18" charset="0"/>
              </a:rPr>
              <a:t>‹#›</a:t>
            </a:fld>
            <a:endParaRPr lang="zh-TW" altLang="en-US" sz="105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177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 descr="paint_transparent1.png"/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7B8D895-A7A6-4BAE-BDAA-618B279DE317}"/>
              </a:ext>
            </a:extLst>
          </p:cNvPr>
          <p:cNvSpPr txBox="1"/>
          <p:nvPr userDrawn="1"/>
        </p:nvSpPr>
        <p:spPr>
          <a:xfrm>
            <a:off x="8649514" y="4841094"/>
            <a:ext cx="4235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8DDDE7C-30E5-428D-B1FD-998E3F3B21E8}" type="slidenum">
              <a:rPr lang="zh-TW" altLang="en-US" sz="1050" smtClean="0">
                <a:latin typeface="+mj-lt"/>
                <a:cs typeface="Times New Roman" panose="02020603050405020304" pitchFamily="18" charset="0"/>
              </a:rPr>
              <a:t>‹#›</a:t>
            </a:fld>
            <a:endParaRPr lang="zh-TW" altLang="en-US" sz="105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150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1_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581D4F9D-217C-431E-A8E2-F36657A4B4B9}"/>
              </a:ext>
            </a:extLst>
          </p:cNvPr>
          <p:cNvSpPr txBox="1"/>
          <p:nvPr userDrawn="1"/>
        </p:nvSpPr>
        <p:spPr>
          <a:xfrm>
            <a:off x="8649514" y="4841094"/>
            <a:ext cx="4235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8DDDE7C-30E5-428D-B1FD-998E3F3B21E8}" type="slidenum">
              <a:rPr lang="zh-TW" altLang="en-US" sz="1050" smtClean="0">
                <a:latin typeface="+mj-lt"/>
                <a:cs typeface="Times New Roman" panose="02020603050405020304" pitchFamily="18" charset="0"/>
              </a:rPr>
              <a:t>‹#›</a:t>
            </a:fld>
            <a:endParaRPr lang="zh-TW" altLang="en-US" sz="105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485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"/>
              <a:buNone/>
              <a:defRPr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"/>
              <a:buNone/>
              <a:defRPr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"/>
              <a:buNone/>
              <a:defRPr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"/>
              <a:buNone/>
              <a:defRPr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"/>
              <a:buNone/>
              <a:defRPr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"/>
              <a:buNone/>
              <a:defRPr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"/>
              <a:buNone/>
              <a:defRPr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"/>
              <a:buNone/>
              <a:defRPr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"/>
              <a:buNone/>
              <a:defRPr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"/>
              <a:buChar char="×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"/>
              <a:buChar char="×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"/>
              <a:buChar char="×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×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○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■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○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■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F442C8B-CF99-41FC-A836-D6C97B14B8C8}"/>
              </a:ext>
            </a:extLst>
          </p:cNvPr>
          <p:cNvSpPr txBox="1"/>
          <p:nvPr userDrawn="1"/>
        </p:nvSpPr>
        <p:spPr>
          <a:xfrm>
            <a:off x="8649514" y="4841094"/>
            <a:ext cx="4235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8DDDE7C-30E5-428D-B1FD-998E3F3B21E8}" type="slidenum">
              <a:rPr lang="zh-TW" altLang="en-US" sz="1050" smtClean="0">
                <a:latin typeface="+mj-lt"/>
                <a:cs typeface="Times New Roman" panose="02020603050405020304" pitchFamily="18" charset="0"/>
              </a:rPr>
              <a:t>‹#›</a:t>
            </a:fld>
            <a:endParaRPr lang="zh-TW" altLang="en-US" sz="1050" dirty="0">
              <a:latin typeface="+mj-lt"/>
              <a:cs typeface="Times New Roman" panose="02020603050405020304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251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</p:sldLayoutIdLst>
  <p:hf hdr="0" dt="0"/>
  <p:txStyles>
    <p:titleStyle>
      <a:lvl1pPr algn="l" defTabSz="685817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4" indent="-171454" algn="l" defTabSz="6858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64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71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80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89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97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906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814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724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9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17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26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34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44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51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60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69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image" Target="../media/image7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6.png"/><Relationship Id="rId5" Type="http://schemas.microsoft.com/office/2007/relationships/media" Target="../media/media3.wav"/><Relationship Id="rId10" Type="http://schemas.openxmlformats.org/officeDocument/2006/relationships/notesSlide" Target="../notesSlides/notesSlide4.xml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565392" y="202425"/>
            <a:ext cx="3294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smtClean="0"/>
              <a:t>Packages</a:t>
            </a:r>
            <a:endParaRPr lang="en-US" altLang="zh-TW" sz="3200" b="1" dirty="0"/>
          </a:p>
        </p:txBody>
      </p:sp>
      <p:sp>
        <p:nvSpPr>
          <p:cNvPr id="2" name="矩形 1"/>
          <p:cNvSpPr/>
          <p:nvPr/>
        </p:nvSpPr>
        <p:spPr>
          <a:xfrm>
            <a:off x="631704" y="787200"/>
            <a:ext cx="4572000" cy="38318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/>
              <a:t>P</a:t>
            </a:r>
            <a:r>
              <a:rPr lang="zh-TW" altLang="en-US" sz="1800" dirty="0" smtClean="0"/>
              <a:t>andas </a:t>
            </a:r>
            <a:endParaRPr lang="en-US" altLang="zh-TW" sz="18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/>
              <a:t>N</a:t>
            </a:r>
            <a:r>
              <a:rPr lang="zh-TW" altLang="en-US" sz="1800" dirty="0" smtClean="0"/>
              <a:t>umpy</a:t>
            </a:r>
            <a:endParaRPr lang="zh-TW" altLang="en-US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/>
              <a:t>L</a:t>
            </a:r>
            <a:r>
              <a:rPr lang="zh-TW" altLang="en-US" sz="1800" dirty="0" smtClean="0"/>
              <a:t>ibrosa </a:t>
            </a:r>
            <a:r>
              <a:rPr lang="en-US" altLang="zh-TW" sz="1800" dirty="0" smtClean="0"/>
              <a:t>– Audio processing</a:t>
            </a:r>
            <a:endParaRPr lang="zh-TW" altLang="en-US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/>
              <a:t>S</a:t>
            </a:r>
            <a:r>
              <a:rPr lang="zh-TW" altLang="en-US" sz="1800" dirty="0" smtClean="0"/>
              <a:t>eaborn</a:t>
            </a:r>
            <a:endParaRPr lang="zh-TW" altLang="en-US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 smtClean="0"/>
              <a:t>M</a:t>
            </a:r>
            <a:r>
              <a:rPr lang="zh-TW" altLang="en-US" sz="1800" dirty="0" smtClean="0"/>
              <a:t>atplotlib</a:t>
            </a:r>
            <a:endParaRPr lang="en-US" altLang="zh-TW" sz="18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 smtClean="0"/>
              <a:t>S</a:t>
            </a:r>
            <a:r>
              <a:rPr lang="zh-TW" altLang="en-US" sz="1800" dirty="0" smtClean="0"/>
              <a:t>klearn</a:t>
            </a:r>
            <a:endParaRPr lang="en-US" altLang="zh-TW" sz="18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800" dirty="0" smtClean="0"/>
              <a:t>IPython</a:t>
            </a:r>
            <a:endParaRPr lang="zh-TW" altLang="en-US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/>
              <a:t>K</a:t>
            </a:r>
            <a:r>
              <a:rPr lang="zh-TW" altLang="en-US" sz="1800" dirty="0" smtClean="0"/>
              <a:t>eras</a:t>
            </a:r>
            <a:endParaRPr lang="zh-TW" altLang="en-US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/>
              <a:t>T</a:t>
            </a:r>
            <a:r>
              <a:rPr lang="zh-TW" altLang="en-US" sz="1800" dirty="0" smtClean="0"/>
              <a:t>ensorflow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7208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20102_17162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338138"/>
            <a:ext cx="91440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63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7784EE57-D83A-4BFF-8246-80EF1D6B9C57}"/>
              </a:ext>
            </a:extLst>
          </p:cNvPr>
          <p:cNvSpPr txBox="1"/>
          <p:nvPr/>
        </p:nvSpPr>
        <p:spPr>
          <a:xfrm>
            <a:off x="2208304" y="1734734"/>
            <a:ext cx="5812972" cy="18235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715">
              <a:buClrTx/>
            </a:pPr>
            <a:r>
              <a:rPr lang="en-US" altLang="ko-KR" sz="5625" b="1" kern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/>
                <a:cs typeface="Arial" pitchFamily="34" charset="0"/>
              </a:rPr>
              <a:t>Thanks for </a:t>
            </a:r>
          </a:p>
          <a:p>
            <a:pPr defTabSz="685715">
              <a:buClrTx/>
            </a:pPr>
            <a:r>
              <a:rPr lang="en-US" altLang="ko-KR" sz="5625" b="1" kern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/>
                <a:cs typeface="Arial" pitchFamily="34" charset="0"/>
              </a:rPr>
              <a:t>your listening</a:t>
            </a:r>
          </a:p>
        </p:txBody>
      </p:sp>
      <p:pic>
        <p:nvPicPr>
          <p:cNvPr id="4" name="Google Shape;18;p4" descr="paint_transparent4.png">
            <a:extLst>
              <a:ext uri="{FF2B5EF4-FFF2-40B4-BE49-F238E27FC236}">
                <a16:creationId xmlns:a16="http://schemas.microsoft.com/office/drawing/2014/main" id="{74146EAC-2B28-4245-ADD8-D75F46DA8B7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532" r="32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5643DC5-E899-43FD-B5EF-DF308620236E}"/>
              </a:ext>
            </a:extLst>
          </p:cNvPr>
          <p:cNvSpPr txBox="1"/>
          <p:nvPr/>
        </p:nvSpPr>
        <p:spPr>
          <a:xfrm>
            <a:off x="8774206" y="4805989"/>
            <a:ext cx="4235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15">
              <a:buClrTx/>
            </a:pPr>
            <a:fld id="{28DDDE7C-30E5-428D-B1FD-998E3F3B21E8}" type="slidenum">
              <a:rPr lang="zh-TW" altLang="en-US" sz="1350" kern="1200">
                <a:solidFill>
                  <a:prstClr val="black"/>
                </a:solidFill>
                <a:ea typeface="Arial Unicode MS"/>
                <a:cs typeface="Times New Roman" panose="02020603050405020304" pitchFamily="18" charset="0"/>
              </a:rPr>
              <a:pPr defTabSz="685715">
                <a:buClrTx/>
              </a:pPr>
              <a:t>10</a:t>
            </a:fld>
            <a:endParaRPr lang="zh-TW" altLang="en-US" sz="1350" kern="1200" dirty="0">
              <a:solidFill>
                <a:prstClr val="black"/>
              </a:solidFill>
              <a:ea typeface="Arial Unicode MS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3676D9F-4AF8-444B-9C4F-53AFBDBA9754}"/>
              </a:ext>
            </a:extLst>
          </p:cNvPr>
          <p:cNvSpPr txBox="1"/>
          <p:nvPr/>
        </p:nvSpPr>
        <p:spPr>
          <a:xfrm>
            <a:off x="8649514" y="4841094"/>
            <a:ext cx="423582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fld id="{28DDDE7C-30E5-428D-B1FD-998E3F3B21E8}" type="slidenum">
              <a:rPr lang="zh-TW" altLang="en-US" sz="1050" smtClean="0">
                <a:latin typeface="+mj-lt"/>
                <a:cs typeface="Times New Roman" panose="02020603050405020304" pitchFamily="18" charset="0"/>
              </a:rPr>
              <a:t>10</a:t>
            </a:fld>
            <a:endParaRPr lang="zh-TW" altLang="en-US" sz="105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64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565392" y="202425"/>
            <a:ext cx="4195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smtClean="0"/>
              <a:t>Data Reading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20" y="1193881"/>
            <a:ext cx="8178539" cy="3675748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3838670" y="824549"/>
            <a:ext cx="127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smtClean="0"/>
              <a:t>4 datasets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84614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768" y="1587831"/>
            <a:ext cx="4410946" cy="3060951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65392" y="202425"/>
            <a:ext cx="4195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smtClean="0"/>
              <a:t>Data Reading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554736" y="1074944"/>
            <a:ext cx="367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 smtClean="0"/>
              <a:t>4 Datasets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43981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11"/>
          <a:srcRect l="1861" t="64490" b="23823"/>
          <a:stretch/>
        </p:blipFill>
        <p:spPr>
          <a:xfrm>
            <a:off x="71577" y="2961990"/>
            <a:ext cx="5510577" cy="364722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65392" y="202425"/>
            <a:ext cx="4195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smtClean="0"/>
              <a:t>Feature extract</a:t>
            </a:r>
          </a:p>
        </p:txBody>
      </p:sp>
      <p:pic>
        <p:nvPicPr>
          <p:cNvPr id="4" name="下載 (1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34419" y="879859"/>
            <a:ext cx="406400" cy="406400"/>
          </a:xfrm>
          <a:prstGeom prst="rect">
            <a:avLst/>
          </a:prstGeom>
        </p:spPr>
      </p:pic>
      <p:pic>
        <p:nvPicPr>
          <p:cNvPr id="5" name="下載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582154" y="1609898"/>
            <a:ext cx="406400" cy="406400"/>
          </a:xfrm>
          <a:prstGeom prst="rect">
            <a:avLst/>
          </a:prstGeom>
        </p:spPr>
      </p:pic>
      <p:pic>
        <p:nvPicPr>
          <p:cNvPr id="6" name="下載 (2)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582154" y="2300933"/>
            <a:ext cx="406400" cy="406400"/>
          </a:xfrm>
          <a:prstGeom prst="rect">
            <a:avLst/>
          </a:prstGeom>
        </p:spPr>
      </p:pic>
      <p:pic>
        <p:nvPicPr>
          <p:cNvPr id="8" name="下載 (4)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582154" y="3030585"/>
            <a:ext cx="406400" cy="40640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6076604" y="1609898"/>
            <a:ext cx="1604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/>
              <a:t>Add noise</a:t>
            </a:r>
            <a:endParaRPr lang="zh-TW" altLang="en-US" sz="1600" dirty="0"/>
          </a:p>
        </p:txBody>
      </p:sp>
      <p:sp>
        <p:nvSpPr>
          <p:cNvPr id="10" name="矩形 9"/>
          <p:cNvSpPr/>
          <p:nvPr/>
        </p:nvSpPr>
        <p:spPr>
          <a:xfrm>
            <a:off x="5988554" y="2224152"/>
            <a:ext cx="23823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404040"/>
                </a:solidFill>
                <a:latin typeface="+mj-lt"/>
              </a:rPr>
              <a:t>Time-stretch an audio series by a fixed rate</a:t>
            </a:r>
            <a:endParaRPr lang="zh-TW" altLang="en-US" sz="1600" dirty="0">
              <a:latin typeface="+mj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988554" y="3050878"/>
            <a:ext cx="28344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404040"/>
                </a:solidFill>
                <a:latin typeface="+mj-lt"/>
              </a:rPr>
              <a:t>Shift the pitch of a waveform </a:t>
            </a:r>
            <a:endParaRPr lang="zh-TW" altLang="en-US" sz="1600" dirty="0">
              <a:latin typeface="+mj-lt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11"/>
          <a:srcRect l="1861" b="59038"/>
          <a:stretch/>
        </p:blipFill>
        <p:spPr>
          <a:xfrm>
            <a:off x="71577" y="1564640"/>
            <a:ext cx="5510577" cy="127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1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3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1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333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87" y="736660"/>
            <a:ext cx="8513060" cy="3080073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65392" y="202425"/>
            <a:ext cx="4195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smtClean="0"/>
              <a:t>Feature extract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387" y="3883235"/>
            <a:ext cx="7435801" cy="118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7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565392" y="202425"/>
            <a:ext cx="3441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smtClean="0"/>
              <a:t>Build Model 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399" y="116363"/>
            <a:ext cx="4486959" cy="476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565391" y="202425"/>
            <a:ext cx="3608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smtClean="0"/>
              <a:t>Train &amp;</a:t>
            </a:r>
            <a:r>
              <a:rPr lang="zh-TW" altLang="en-US" sz="3200" b="1" dirty="0" smtClean="0"/>
              <a:t> </a:t>
            </a:r>
            <a:r>
              <a:rPr lang="en-US" altLang="zh-TW" sz="3200" b="1" dirty="0" smtClean="0"/>
              <a:t>Testing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1972"/>
            <a:ext cx="9144000" cy="306914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05" y="845665"/>
            <a:ext cx="8271991" cy="383019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3203889" y="1372866"/>
            <a:ext cx="3915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/>
              <a:t>Training time 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9-10 hours</a:t>
            </a:r>
            <a:endParaRPr lang="zh-TW" altLang="en-US" sz="1600" dirty="0"/>
          </a:p>
        </p:txBody>
      </p:sp>
      <p:sp>
        <p:nvSpPr>
          <p:cNvPr id="5" name="矩形 4"/>
          <p:cNvSpPr/>
          <p:nvPr/>
        </p:nvSpPr>
        <p:spPr>
          <a:xfrm>
            <a:off x="1581374" y="4485939"/>
            <a:ext cx="892885" cy="395182"/>
          </a:xfrm>
          <a:prstGeom prst="rect">
            <a:avLst/>
          </a:prstGeom>
          <a:noFill/>
          <a:ln w="38100">
            <a:solidFill>
              <a:srgbClr val="6ED8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456381" y="4485939"/>
            <a:ext cx="892885" cy="395182"/>
          </a:xfrm>
          <a:prstGeom prst="rect">
            <a:avLst/>
          </a:prstGeom>
          <a:noFill/>
          <a:ln w="38100">
            <a:solidFill>
              <a:srgbClr val="6ED8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147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565391" y="202425"/>
            <a:ext cx="6596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smtClean="0"/>
              <a:t>Confusion Matrix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56" y="866910"/>
            <a:ext cx="4379643" cy="395976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499" y="910310"/>
            <a:ext cx="4220457" cy="3872965"/>
          </a:xfrm>
          <a:prstGeom prst="rect">
            <a:avLst/>
          </a:prstGeom>
        </p:spPr>
      </p:pic>
      <p:sp>
        <p:nvSpPr>
          <p:cNvPr id="2" name="橢圓 1"/>
          <p:cNvSpPr/>
          <p:nvPr/>
        </p:nvSpPr>
        <p:spPr>
          <a:xfrm>
            <a:off x="5174428" y="1441525"/>
            <a:ext cx="559397" cy="537883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830132" y="1441477"/>
            <a:ext cx="559397" cy="537883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7725782" y="4041576"/>
            <a:ext cx="559397" cy="537883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3424518" y="4041528"/>
            <a:ext cx="559397" cy="537883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971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565392" y="202425"/>
            <a:ext cx="4551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smtClean="0"/>
              <a:t>Model Evaluation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92" y="1380287"/>
            <a:ext cx="4502150" cy="2800350"/>
          </a:xfrm>
          <a:prstGeom prst="rect">
            <a:avLst/>
          </a:prstGeom>
        </p:spPr>
      </p:pic>
      <p:sp>
        <p:nvSpPr>
          <p:cNvPr id="2" name="橢圓 1"/>
          <p:cNvSpPr/>
          <p:nvPr/>
        </p:nvSpPr>
        <p:spPr>
          <a:xfrm>
            <a:off x="3748341" y="3538937"/>
            <a:ext cx="488611" cy="258265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978946" y="2323652"/>
            <a:ext cx="1656678" cy="731520"/>
          </a:xfrm>
          <a:prstGeom prst="rect">
            <a:avLst/>
          </a:prstGeom>
          <a:noFill/>
          <a:ln w="38100">
            <a:solidFill>
              <a:srgbClr val="6ED8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199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glamour template">
  <a:themeElements>
    <a:clrScheme name="Custom 347">
      <a:dk1>
        <a:srgbClr val="434343"/>
      </a:dk1>
      <a:lt1>
        <a:srgbClr val="FFFFFF"/>
      </a:lt1>
      <a:dk2>
        <a:srgbClr val="666666"/>
      </a:dk2>
      <a:lt2>
        <a:srgbClr val="E7EAEC"/>
      </a:lt2>
      <a:accent1>
        <a:srgbClr val="6ED87E"/>
      </a:accent1>
      <a:accent2>
        <a:srgbClr val="18C7B2"/>
      </a:accent2>
      <a:accent3>
        <a:srgbClr val="33ADEB"/>
      </a:accent3>
      <a:accent4>
        <a:srgbClr val="DF77D2"/>
      </a:accent4>
      <a:accent5>
        <a:srgbClr val="A143B3"/>
      </a:accent5>
      <a:accent6>
        <a:srgbClr val="FFB300"/>
      </a:accent6>
      <a:hlink>
        <a:srgbClr val="4A86E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ver and End Slide Master">
  <a:themeElements>
    <a:clrScheme name="自訂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395A6"/>
      </a:accent1>
      <a:accent2>
        <a:srgbClr val="2395A6"/>
      </a:accent2>
      <a:accent3>
        <a:srgbClr val="80DBE4"/>
      </a:accent3>
      <a:accent4>
        <a:srgbClr val="CDFEFD"/>
      </a:accent4>
      <a:accent5>
        <a:srgbClr val="FE8B44"/>
      </a:accent5>
      <a:accent6>
        <a:srgbClr val="FDC56F"/>
      </a:accent6>
      <a:hlink>
        <a:srgbClr val="CDFEFD"/>
      </a:hlink>
      <a:folHlink>
        <a:srgbClr val="CDFEFD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霧面玻璃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4920</TotalTime>
  <Words>394</Words>
  <Application>Microsoft Office PowerPoint</Application>
  <PresentationFormat>如螢幕大小 (16:9)</PresentationFormat>
  <Paragraphs>47</Paragraphs>
  <Slides>11</Slides>
  <Notes>10</Notes>
  <HiddenSlides>0</HiddenSlides>
  <MMClips>5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11</vt:i4>
      </vt:variant>
    </vt:vector>
  </HeadingPairs>
  <TitlesOfParts>
    <vt:vector size="18" baseType="lpstr">
      <vt:lpstr>Arial Unicode MS</vt:lpstr>
      <vt:lpstr>Lato</vt:lpstr>
      <vt:lpstr>新細明體</vt:lpstr>
      <vt:lpstr>Arial</vt:lpstr>
      <vt:lpstr>Times New Roman</vt:lpstr>
      <vt:lpstr>Eglamour template</vt:lpstr>
      <vt:lpstr>Cover and End Slide Master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YU TING</dc:creator>
  <cp:lastModifiedBy>HSU</cp:lastModifiedBy>
  <cp:revision>138</cp:revision>
  <dcterms:modified xsi:type="dcterms:W3CDTF">2022-01-02T09:22:57Z</dcterms:modified>
</cp:coreProperties>
</file>